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7" r:id="rId4"/>
    <p:sldId id="268" r:id="rId5"/>
    <p:sldId id="269" r:id="rId6"/>
    <p:sldId id="270" r:id="rId7"/>
    <p:sldId id="266" r:id="rId8"/>
    <p:sldId id="272" r:id="rId9"/>
    <p:sldId id="271" r:id="rId10"/>
    <p:sldId id="258" r:id="rId11"/>
    <p:sldId id="259" r:id="rId12"/>
    <p:sldId id="260" r:id="rId13"/>
    <p:sldId id="273" r:id="rId14"/>
    <p:sldId id="274" r:id="rId15"/>
    <p:sldId id="261" r:id="rId16"/>
    <p:sldId id="276" r:id="rId17"/>
    <p:sldId id="275" r:id="rId18"/>
    <p:sldId id="262" r:id="rId19"/>
    <p:sldId id="263" r:id="rId20"/>
    <p:sldId id="264" r:id="rId21"/>
    <p:sldId id="265" r:id="rId22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572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9" name="Rectangle 2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11775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70" name="Rectangle 2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15038" cy="477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/>
          </a:p>
        </p:txBody>
      </p:sp>
      <p:sp>
        <p:nvSpPr>
          <p:cNvPr id="2071" name="Rectangle 2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2" name="Rectangle 2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5238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4" name="Rectangle 2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D4478670-7E7D-41BE-8FDE-866D36DEBD3D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CE043B-7C97-4793-B3C8-5F65E1F366FF}" type="slidenum">
              <a:rPr lang="hu-HU" altLang="hu-HU"/>
              <a:pPr/>
              <a:t>1</a:t>
            </a:fld>
            <a:endParaRPr lang="hu-HU" altLang="hu-HU"/>
          </a:p>
        </p:txBody>
      </p:sp>
      <p:sp>
        <p:nvSpPr>
          <p:cNvPr id="13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38E362-3AE1-4BF0-B41C-97ADA8B2EAB5}" type="slidenum">
              <a:rPr lang="hu-HU" altLang="hu-HU"/>
              <a:pPr/>
              <a:t>10</a:t>
            </a:fld>
            <a:endParaRPr lang="hu-HU" altLang="hu-HU"/>
          </a:p>
        </p:txBody>
      </p:sp>
      <p:sp>
        <p:nvSpPr>
          <p:cNvPr id="15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A41D01-362D-4289-89E2-1B8BE65EBD81}" type="slidenum">
              <a:rPr lang="hu-HU" altLang="hu-HU"/>
              <a:pPr/>
              <a:t>11</a:t>
            </a:fld>
            <a:endParaRPr lang="hu-HU" altLang="hu-HU"/>
          </a:p>
        </p:txBody>
      </p:sp>
      <p:sp>
        <p:nvSpPr>
          <p:cNvPr id="16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81F01A-DE8B-4AB5-9AA5-80536995EE1B}" type="slidenum">
              <a:rPr lang="hu-HU" altLang="hu-HU"/>
              <a:pPr/>
              <a:t>12</a:t>
            </a:fld>
            <a:endParaRPr lang="hu-HU" altLang="hu-HU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81F01A-DE8B-4AB5-9AA5-80536995EE1B}" type="slidenum">
              <a:rPr lang="hu-HU" altLang="hu-HU"/>
              <a:pPr/>
              <a:t>13</a:t>
            </a:fld>
            <a:endParaRPr lang="hu-HU" altLang="hu-HU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9204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81F01A-DE8B-4AB5-9AA5-80536995EE1B}" type="slidenum">
              <a:rPr lang="hu-HU" altLang="hu-HU"/>
              <a:pPr/>
              <a:t>14</a:t>
            </a:fld>
            <a:endParaRPr lang="hu-HU" altLang="hu-HU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83105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B1A2E7-9C13-436D-BC65-1E50CDCED1E8}" type="slidenum">
              <a:rPr lang="hu-HU" altLang="hu-HU"/>
              <a:pPr/>
              <a:t>15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B1A2E7-9C13-436D-BC65-1E50CDCED1E8}" type="slidenum">
              <a:rPr lang="hu-HU" altLang="hu-HU"/>
              <a:pPr/>
              <a:t>16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54854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B1A2E7-9C13-436D-BC65-1E50CDCED1E8}" type="slidenum">
              <a:rPr lang="hu-HU" altLang="hu-HU"/>
              <a:pPr/>
              <a:t>17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080507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C6D0AA-2E35-4C2D-B746-4B027038B27D}" type="slidenum">
              <a:rPr lang="hu-HU" altLang="hu-HU"/>
              <a:pPr/>
              <a:t>18</a:t>
            </a:fld>
            <a:endParaRPr lang="hu-HU" altLang="hu-HU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54747E-7EE7-4973-9A42-08710272EA92}" type="slidenum">
              <a:rPr lang="hu-HU" altLang="hu-HU"/>
              <a:pPr/>
              <a:t>19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96AD0-8508-4D86-A92A-09F9B274CE25}" type="slidenum">
              <a:rPr lang="hu-HU" altLang="hu-HU"/>
              <a:pPr/>
              <a:t>2</a:t>
            </a:fld>
            <a:endParaRPr lang="hu-HU" altLang="hu-HU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55D0DF-DAD9-4484-A1E1-1F220298F31C}" type="slidenum">
              <a:rPr lang="hu-HU" altLang="hu-HU"/>
              <a:pPr/>
              <a:t>20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5BDD9C-D065-4687-9BD3-E0136AF7E0EB}" type="slidenum">
              <a:rPr lang="hu-HU" altLang="hu-HU"/>
              <a:pPr/>
              <a:t>21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96AD0-8508-4D86-A92A-09F9B274CE25}" type="slidenum">
              <a:rPr lang="hu-HU" altLang="hu-HU"/>
              <a:pPr/>
              <a:t>3</a:t>
            </a:fld>
            <a:endParaRPr lang="hu-HU" altLang="hu-HU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98450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96AD0-8508-4D86-A92A-09F9B274CE25}" type="slidenum">
              <a:rPr lang="hu-HU" altLang="hu-HU"/>
              <a:pPr/>
              <a:t>4</a:t>
            </a:fld>
            <a:endParaRPr lang="hu-HU" altLang="hu-HU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523123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96AD0-8508-4D86-A92A-09F9B274CE25}" type="slidenum">
              <a:rPr lang="hu-HU" altLang="hu-HU"/>
              <a:pPr/>
              <a:t>5</a:t>
            </a:fld>
            <a:endParaRPr lang="hu-HU" altLang="hu-HU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668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96AD0-8508-4D86-A92A-09F9B274CE25}" type="slidenum">
              <a:rPr lang="hu-HU" altLang="hu-HU"/>
              <a:pPr/>
              <a:t>6</a:t>
            </a:fld>
            <a:endParaRPr lang="hu-HU" altLang="hu-HU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8709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96AD0-8508-4D86-A92A-09F9B274CE25}" type="slidenum">
              <a:rPr lang="hu-HU" altLang="hu-HU"/>
              <a:pPr/>
              <a:t>7</a:t>
            </a:fld>
            <a:endParaRPr lang="hu-HU" altLang="hu-HU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8603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96AD0-8508-4D86-A92A-09F9B274CE25}" type="slidenum">
              <a:rPr lang="hu-HU" altLang="hu-HU"/>
              <a:pPr/>
              <a:t>8</a:t>
            </a:fld>
            <a:endParaRPr lang="hu-HU" altLang="hu-HU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29327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D96AD0-8508-4D86-A92A-09F9B274CE25}" type="slidenum">
              <a:rPr lang="hu-HU" altLang="hu-HU"/>
              <a:pPr/>
              <a:t>9</a:t>
            </a:fld>
            <a:endParaRPr lang="hu-HU" altLang="hu-HU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9800" cy="4783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8579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4A6AA0A-C384-4BD3-9473-57D9E9AC7AB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0332924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1B517D6-1368-4EF1-99D3-AA77DB3C430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10039249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7281863" y="285750"/>
            <a:ext cx="2259012" cy="6438900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503238" y="285750"/>
            <a:ext cx="6626225" cy="64389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72773FD-89F6-47EE-B0D0-507C14141399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62883760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3238" y="285750"/>
            <a:ext cx="9037637" cy="12446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14575" cy="487363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62300" cy="487363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14575" cy="487363"/>
          </a:xfrm>
        </p:spPr>
        <p:txBody>
          <a:bodyPr/>
          <a:lstStyle>
            <a:lvl1pPr>
              <a:defRPr/>
            </a:lvl1pPr>
          </a:lstStyle>
          <a:p>
            <a:fld id="{A743FCDD-4DF3-408F-9D50-5387280ADC7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44118584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8878FED-3DDB-47BE-A3AD-8DE5EE3C6B8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625059115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87D5A3B-F0BE-41E9-957D-C9F1385102A2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62847857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1825" cy="49561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097463" y="1768475"/>
            <a:ext cx="4443412" cy="49561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1BB1A74-4C77-46AB-A85F-9D97813DFCBB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8781332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8" name="Élőláb helye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B71905B-8A07-403A-A1D1-DB273F8ED0D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2820410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C971DE8-3FE3-479C-B524-679129E564C1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686624657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3" name="Élőláb helye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E10D823-D473-4F0E-B829-8BD429EB5B3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69920845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B87F7AB-A0FB-4AFE-A127-20E5D5AEFAB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97381242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82FAE5C-0D46-43BD-9641-F904AA349BAB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2113763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5750"/>
            <a:ext cx="9037637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Címszöveg formátumának szerkesztése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7637" cy="495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Vázlatszöveg formátumának szerkesztése</a:t>
            </a:r>
          </a:p>
          <a:p>
            <a:pPr lvl="1"/>
            <a:r>
              <a:rPr lang="en-GB" altLang="hu-HU"/>
              <a:t>Második vázlatszint</a:t>
            </a:r>
          </a:p>
          <a:p>
            <a:pPr lvl="2"/>
            <a:r>
              <a:rPr lang="en-GB" altLang="hu-HU"/>
              <a:t>Harmadik vázlatszint</a:t>
            </a:r>
          </a:p>
          <a:p>
            <a:pPr lvl="3"/>
            <a:r>
              <a:rPr lang="en-GB" altLang="hu-HU"/>
              <a:t>Negyedik vázlatszint</a:t>
            </a:r>
          </a:p>
          <a:p>
            <a:pPr lvl="4"/>
            <a:r>
              <a:rPr lang="en-GB" altLang="hu-HU"/>
              <a:t>Ötödik vázlatszint</a:t>
            </a:r>
          </a:p>
          <a:p>
            <a:pPr lvl="4"/>
            <a:r>
              <a:rPr lang="en-GB" altLang="hu-HU"/>
              <a:t>Hatodik vázlatszint</a:t>
            </a:r>
          </a:p>
          <a:p>
            <a:pPr lvl="4"/>
            <a:r>
              <a:rPr lang="en-GB" altLang="hu-HU"/>
              <a:t>Hetedik vázlatszint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14575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623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14575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B0A00235-BD8C-4D26-92A1-CDFDABA0E9DB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://histoiremesure.revues.org/4119?lang=e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hyperlink" Target="https://444.hu/2015/06/14/hajnal-professzor-50-eve-huzta-meg-azt-a-vonalat-ami-visszamenoleg-ketteosztotta-europat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2549525"/>
            <a:ext cx="6048375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2549525"/>
            <a:ext cx="3895725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959225" y="6840538"/>
            <a:ext cx="6119813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hu-HU" altLang="hu-HU" b="1" dirty="0">
                <a:latin typeface="Cambria" panose="02040503050406030204" pitchFamily="18" charset="0"/>
              </a:rPr>
              <a:t>Kávéház egy XVI. századi oszmán miniatúrán 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>
                <a:latin typeface="Cambria" panose="02040503050406030204" pitchFamily="18" charset="0"/>
              </a:rPr>
              <a:t>és egy XVII. századi angol metszeten – XVII. sz.-i újságok</a:t>
            </a:r>
          </a:p>
        </p:txBody>
      </p:sp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Változások az életmódban – 9/19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576940" cy="154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Művelődés és szórakozás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n</a:t>
            </a:r>
            <a:r>
              <a:rPr lang="hu-HU" altLang="hu-HU" sz="2400" dirty="0">
                <a:latin typeface="Cambria" panose="02040503050406030204" pitchFamily="18" charset="0"/>
              </a:rPr>
              <a:t>yomtatás + papíripar:</a:t>
            </a:r>
            <a:r>
              <a:rPr lang="hu-HU" altLang="hu-HU" sz="2400" b="1" dirty="0">
                <a:latin typeface="Cambria" panose="02040503050406030204" pitchFamily="18" charset="0"/>
              </a:rPr>
              <a:t> könyvkiadás és újságkiadás terjedt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kávéházak, színházak</a:t>
            </a:r>
            <a:r>
              <a:rPr lang="hu-HU" altLang="hu-HU" sz="2400" dirty="0">
                <a:latin typeface="Cambria" panose="02040503050406030204" pitchFamily="18" charset="0"/>
              </a:rPr>
              <a:t> (felső- és középosztály)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tea, dohány, csokoládé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9218" name="Picture 2" descr="Képtalálat a következőre: „newspaper 1600s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592">
            <a:off x="7242692" y="1551297"/>
            <a:ext cx="2894716" cy="231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Képtalálat a következőre: „newspaper 1600s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6623">
            <a:off x="5232772" y="1892800"/>
            <a:ext cx="2314045" cy="15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472" y="3095624"/>
            <a:ext cx="3968740" cy="446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24" y="3095624"/>
            <a:ext cx="7251582" cy="446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60362" y="6840538"/>
            <a:ext cx="639909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r>
              <a:rPr lang="hu-HU" altLang="hu-HU" sz="2000" b="1" dirty="0">
                <a:solidFill>
                  <a:srgbClr val="FFFFFF"/>
                </a:solidFill>
                <a:latin typeface="Cambria" panose="02040503050406030204" pitchFamily="18" charset="0"/>
              </a:rPr>
              <a:t>Pénzkölcsönzők (1514) → </a:t>
            </a:r>
            <a:br>
              <a:rPr lang="hu-HU" altLang="hu-HU" sz="2000" b="1" dirty="0">
                <a:solidFill>
                  <a:srgbClr val="FFFFFF"/>
                </a:solidFill>
                <a:latin typeface="Cambria" panose="02040503050406030204" pitchFamily="18" charset="0"/>
              </a:rPr>
            </a:br>
            <a:r>
              <a:rPr lang="hu-HU" altLang="hu-HU" sz="2000" b="1" dirty="0">
                <a:solidFill>
                  <a:srgbClr val="FFFFFF"/>
                </a:solidFill>
                <a:latin typeface="Cambria" panose="02040503050406030204" pitchFamily="18" charset="0"/>
              </a:rPr>
              <a:t>és egy borkereskedő céh vezetői (1663)</a:t>
            </a: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Változások az életmódban – 10/19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576940" cy="237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reformáció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latin typeface="Cambria" panose="02040503050406030204" pitchFamily="18" charset="0"/>
              </a:rPr>
              <a:t>hatása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Luther</a:t>
            </a:r>
            <a:r>
              <a:rPr lang="hu-HU" altLang="hu-HU" sz="2400" dirty="0">
                <a:latin typeface="Cambria" panose="02040503050406030204" pitchFamily="18" charset="0"/>
              </a:rPr>
              <a:t> + </a:t>
            </a:r>
            <a:r>
              <a:rPr lang="hu-HU" altLang="hu-HU" sz="2400" b="1" dirty="0">
                <a:latin typeface="Cambria" panose="02040503050406030204" pitchFamily="18" charset="0"/>
              </a:rPr>
              <a:t>Kálvin</a:t>
            </a:r>
            <a:r>
              <a:rPr lang="hu-HU" altLang="hu-HU" sz="2400" dirty="0">
                <a:latin typeface="Cambria" panose="02040503050406030204" pitchFamily="18" charset="0"/>
              </a:rPr>
              <a:t>: munka + Istennek tetsző élet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 </a:t>
            </a:r>
            <a:r>
              <a:rPr lang="hu-HU" altLang="hu-HU" sz="2400" b="1" dirty="0">
                <a:latin typeface="Cambria" panose="02040503050406030204" pitchFamily="18" charset="0"/>
              </a:rPr>
              <a:t>becsületes és szorgos munka</a:t>
            </a:r>
            <a:r>
              <a:rPr lang="hu-HU" altLang="hu-HU" sz="2400" dirty="0">
                <a:latin typeface="Cambria" panose="02040503050406030204" pitchFamily="18" charset="0"/>
              </a:rPr>
              <a:t> nem kényszer, nem lenézett, 		hanem </a:t>
            </a:r>
            <a:r>
              <a:rPr lang="hu-HU" altLang="hu-HU" sz="2400" b="1" dirty="0">
                <a:latin typeface="Cambria" panose="02040503050406030204" pitchFamily="18" charset="0"/>
              </a:rPr>
              <a:t>megbecsült tevékenység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 tisztes nyereség befektethető (vállalkozói magatartás)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p</a:t>
            </a:r>
            <a:r>
              <a:rPr lang="hu-HU" altLang="hu-HU" sz="2400" b="1" dirty="0">
                <a:latin typeface="Cambria" panose="02040503050406030204" pitchFamily="18" charset="0"/>
              </a:rPr>
              <a:t>iacgazdaság/kapitalizmus megerősítése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</a:t>
            </a:r>
            <a:r>
              <a:rPr lang="hu-HU" altLang="hu-HU" sz="2400" dirty="0">
                <a:latin typeface="Cambria" panose="02040503050406030204" pitchFamily="18" charset="0"/>
              </a:rPr>
              <a:t>magántulajdon, verseny, munka, befektetéssel szerzett profit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3024188"/>
            <a:ext cx="4633913" cy="478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1" y="3024188"/>
            <a:ext cx="5380570" cy="457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1437" y="6624638"/>
            <a:ext cx="4389437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r>
              <a:rPr lang="hu-HU" altLang="hu-HU" b="1" dirty="0">
                <a:solidFill>
                  <a:srgbClr val="FFFFFF"/>
                </a:solidFill>
                <a:latin typeface="Cambria" panose="02040503050406030204" pitchFamily="18" charset="0"/>
              </a:rPr>
              <a:t>Kopernikusz világképe →</a:t>
            </a:r>
            <a:br>
              <a:rPr lang="hu-HU" altLang="hu-HU" b="1" dirty="0">
                <a:solidFill>
                  <a:srgbClr val="FFFFFF"/>
                </a:solidFill>
                <a:latin typeface="Cambria" panose="02040503050406030204" pitchFamily="18" charset="0"/>
              </a:rPr>
            </a:br>
            <a:r>
              <a:rPr lang="hu-HU" altLang="hu-HU" b="1" dirty="0">
                <a:solidFill>
                  <a:srgbClr val="FFFFFF"/>
                </a:solidFill>
                <a:latin typeface="Cambria" panose="02040503050406030204" pitchFamily="18" charset="0"/>
              </a:rPr>
              <a:t>Galilei bemutatja a távcső használatát a velencei dózsénak</a:t>
            </a: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Fordulat a tudományos gondolkodásban – 11/19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576940" cy="237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Csillagászat, térképészet fejlődése + világnézet megváltozása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latin typeface="Cambria" panose="02040503050406030204" pitchFamily="18" charset="0"/>
              </a:rPr>
              <a:t> hagyományos ismeretek </a:t>
            </a:r>
            <a:r>
              <a:rPr lang="hu-HU" altLang="hu-HU" sz="2400" dirty="0" err="1">
                <a:latin typeface="Cambria" panose="02040503050406030204" pitchFamily="18" charset="0"/>
              </a:rPr>
              <a:t>megkérdőjeleződtek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N. </a:t>
            </a:r>
            <a:r>
              <a:rPr lang="hu-HU" altLang="hu-HU" sz="2400" b="1" dirty="0">
                <a:latin typeface="Cambria" panose="02040503050406030204" pitchFamily="18" charset="0"/>
              </a:rPr>
              <a:t>Kopernikusz</a:t>
            </a:r>
            <a:r>
              <a:rPr lang="hu-HU" altLang="hu-HU" sz="2400" dirty="0">
                <a:latin typeface="Cambria" panose="02040503050406030204" pitchFamily="18" charset="0"/>
              </a:rPr>
              <a:t> (lengyel csillagász): a geocentrikus helyett 			a heliocentrikus szemlélet (1543) bizonyítható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J. Kepler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: csillagászati törvények (bolygók mozgástörvényei)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G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. </a:t>
            </a:r>
            <a:r>
              <a:rPr lang="hu-HU" altLang="hu-HU" sz="2400" b="1" dirty="0">
                <a:latin typeface="Cambria" panose="02040503050406030204" pitchFamily="18" charset="0"/>
              </a:rPr>
              <a:t>Galilei</a:t>
            </a:r>
            <a:r>
              <a:rPr lang="hu-HU" altLang="hu-HU" sz="2400" dirty="0">
                <a:latin typeface="Cambria" panose="02040503050406030204" pitchFamily="18" charset="0"/>
              </a:rPr>
              <a:t> (olasz): szabadesés, Hold felszíne, Föld keringése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1437" y="7236220"/>
            <a:ext cx="10007601" cy="328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alt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Bruno pere</a:t>
            </a: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Fordulat a tudományos gondolkodásban – 12/19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576940" cy="15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Csillagászat, térképészet fejlődése + világnézet megváltozása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 az inkvizíció közbelépett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index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kivégzés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(pl. G. Bruno, 1600)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10242" name="Picture 2" descr="https://upload.wikimedia.org/wikipedia/commons/thumb/b/ba/Relief_Bruno_Campo_dei_Fiori_n1.jpg/1280px-Relief_Bruno_Campo_dei_Fiori_n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2" y="2213350"/>
            <a:ext cx="8097290" cy="502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509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Képtalálat a következőre: „isaac newton gravity manuscript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1844">
            <a:off x="-13772" y="3678947"/>
            <a:ext cx="6254187" cy="35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1437" y="7134570"/>
            <a:ext cx="5903145" cy="42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r>
              <a:rPr lang="hu-HU" alt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Newton és kéziratai</a:t>
            </a: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Fordulat a tudományos gondolkodásban – 13/19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576940" cy="15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Csillagászat, térképészet fejlődése + világnézet megváltozása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 I. Newton összegezte az elméleteket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általános tömegvonzás (gravitáció)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matematika + fizika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13314" name="Picture 2" descr="Sir Isaac Newt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582" y="2065002"/>
            <a:ext cx="4104456" cy="54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he manuscript of 'Memoirs of Sir Isaac Newton' by William Stukel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6639">
            <a:off x="115196" y="2222339"/>
            <a:ext cx="5767115" cy="275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2913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Fordulat a tudományos gondolkodásban – 14/19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576940" cy="262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filozófiai gondolkodás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 err="1">
                <a:latin typeface="Cambria" panose="02040503050406030204" pitchFamily="18" charset="0"/>
                <a:sym typeface="Wingdings" panose="05000000000000000000" pitchFamily="2" charset="2"/>
              </a:rPr>
              <a:t>Fr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. Bacon: empirizmus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a világ kísérletezéssel, tapasztalati úton írható le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induktív eljárás (egyes dolgokból általános megfigyelés)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R. Descartes: racionalizmus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gondolkodás fontossága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deduktív eljárás (általánosból az egyes dolgok jellemzői)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15362" name="Picture 2" descr="Sir Francis Bacon (1617, festette ifjú Frans Pourbus, Pałac Łazienkowski, Varsó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" y="3192905"/>
            <a:ext cx="3592818" cy="44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Descar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64" y="3192904"/>
            <a:ext cx="3568061" cy="436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Képtalálat a következőre: „deduktív induktív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042" y="3192904"/>
            <a:ext cx="3536655" cy="2403254"/>
          </a:xfrm>
          <a:prstGeom prst="rect">
            <a:avLst/>
          </a:prstGeom>
          <a:noFill/>
          <a:ln w="635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12898" y="5596157"/>
            <a:ext cx="2431536" cy="63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alt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Bacon, Descartes és módszereik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Fordulat a tudományos gondolkodásban – 15/19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576940" cy="262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filozófiai gondolkodás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B. de Spinoza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panteista világkép: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Isten a világ törvényeinek leírásával 				ismerhető meg, azaz az emberi értelem felfoghatja Istent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911795" y="7164213"/>
            <a:ext cx="2431536" cy="3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r>
              <a:rPr lang="hu-HU" altLang="hu-HU" b="1" dirty="0">
                <a:solidFill>
                  <a:schemeClr val="tx1"/>
                </a:solidFill>
                <a:latin typeface="Cambria" panose="02040503050406030204" pitchFamily="18" charset="0"/>
              </a:rPr>
              <a:t>Spinoza</a:t>
            </a:r>
          </a:p>
        </p:txBody>
      </p:sp>
      <p:pic>
        <p:nvPicPr>
          <p:cNvPr id="16386" name="Picture 2" descr="Spinoz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51" y="2118401"/>
            <a:ext cx="4680273" cy="544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705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36" y="3137176"/>
            <a:ext cx="3713538" cy="442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28" y="3137176"/>
            <a:ext cx="3997207" cy="443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Államelméletek – 16/19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576940" cy="284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filozófiai gondolkodás és a hatalom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hu-HU" altLang="hu-HU" sz="2400" b="1" dirty="0">
                <a:latin typeface="Cambria" panose="02040503050406030204" pitchFamily="18" charset="0"/>
              </a:rPr>
              <a:t>Machiavelli</a:t>
            </a:r>
            <a:r>
              <a:rPr lang="hu-HU" altLang="hu-HU" sz="2400" dirty="0">
                <a:latin typeface="Cambria" panose="02040503050406030204" pitchFamily="18" charset="0"/>
              </a:rPr>
              <a:t> (1469–1527): teljhatalommal rendelkező uralkodó 		vezesse a társadalmat (lehetőleg igazságosan, racionálisan, 			minden eszköz megengedett)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 err="1">
                <a:latin typeface="Cambria" panose="02040503050406030204" pitchFamily="18" charset="0"/>
              </a:rPr>
              <a:t>Grotius</a:t>
            </a:r>
            <a:r>
              <a:rPr lang="hu-HU" altLang="hu-HU" sz="2400" b="1" dirty="0">
                <a:latin typeface="Cambria" panose="02040503050406030204" pitchFamily="18" charset="0"/>
              </a:rPr>
              <a:t> </a:t>
            </a:r>
            <a:r>
              <a:rPr lang="hu-HU" altLang="hu-HU" sz="2400" dirty="0">
                <a:latin typeface="Cambria" panose="02040503050406030204" pitchFamily="18" charset="0"/>
              </a:rPr>
              <a:t>(1583–1645): társadalomban a közösség tagjai 					lemondanak jogaik egy részéről = </a:t>
            </a:r>
            <a:r>
              <a:rPr lang="hu-HU" altLang="hu-HU" sz="2400" b="1" dirty="0">
                <a:latin typeface="Cambria" panose="02040503050406030204" pitchFamily="18" charset="0"/>
              </a:rPr>
              <a:t>társadalmi szerződés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 </a:t>
            </a:r>
            <a:r>
              <a:rPr lang="hu-HU" altLang="hu-HU" sz="2400" b="1" dirty="0">
                <a:latin typeface="Cambria" panose="02040503050406030204" pitchFamily="18" charset="0"/>
              </a:rPr>
              <a:t>hatalom alapja a szerződést kötő emberek akarata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790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44" y="3120971"/>
            <a:ext cx="2879056" cy="443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1" y="3121711"/>
            <a:ext cx="3623090" cy="4427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3841091" y="6228109"/>
            <a:ext cx="3279574" cy="132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altLang="hu-HU" b="1" dirty="0">
                <a:latin typeface="Cambria" panose="02040503050406030204" pitchFamily="18" charset="0"/>
              </a:rPr>
              <a:t>Hobbes és a </a:t>
            </a:r>
            <a:r>
              <a:rPr lang="hu-HU" altLang="hu-HU" b="1" i="1" dirty="0">
                <a:latin typeface="Cambria" panose="02040503050406030204" pitchFamily="18" charset="0"/>
              </a:rPr>
              <a:t>Leviatán</a:t>
            </a:r>
            <a:r>
              <a:rPr lang="hu-HU" altLang="hu-HU" b="1" dirty="0">
                <a:latin typeface="Cambria" panose="02040503050406030204" pitchFamily="18" charset="0"/>
              </a:rPr>
              <a:t> c. művének címlapja. A hatalom neve Leviatán, amit a király testesít meg, tagjai az alattvalók.</a:t>
            </a: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Államelméletek – 17/19</a:t>
            </a: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576940" cy="247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filozófiai gondolkodás és a hatalom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Hobbes </a:t>
            </a:r>
            <a:r>
              <a:rPr lang="hu-HU" altLang="hu-HU" sz="2400" dirty="0">
                <a:latin typeface="Cambria" panose="02040503050406030204" pitchFamily="18" charset="0"/>
              </a:rPr>
              <a:t>(1588–1679): az </a:t>
            </a:r>
            <a:r>
              <a:rPr lang="hu-HU" altLang="hu-HU" sz="2400" b="1" dirty="0">
                <a:latin typeface="Cambria" panose="02040503050406030204" pitchFamily="18" charset="0"/>
              </a:rPr>
              <a:t>államot az emberek hozzák létre</a:t>
            </a:r>
            <a:r>
              <a:rPr lang="hu-HU" altLang="hu-HU" sz="2400" dirty="0">
                <a:latin typeface="Cambria" panose="02040503050406030204" pitchFamily="18" charset="0"/>
              </a:rPr>
              <a:t> a 		társadalmi szerződéssel, hogy legyőzzék a „mindenki </a:t>
            </a:r>
            <a:r>
              <a:rPr lang="hu-HU" altLang="hu-HU" sz="2400" dirty="0" err="1">
                <a:latin typeface="Cambria" panose="02040503050406030204" pitchFamily="18" charset="0"/>
              </a:rPr>
              <a:t>mindenki</a:t>
            </a:r>
            <a:r>
              <a:rPr lang="hu-HU" altLang="hu-HU" sz="2400" dirty="0">
                <a:latin typeface="Cambria" panose="02040503050406030204" pitchFamily="18" charset="0"/>
              </a:rPr>
              <a:t> 		ellen” állapotot (megszabja, mi a jó és mi a rossz)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az </a:t>
            </a:r>
            <a:r>
              <a:rPr lang="hu-HU" altLang="hu-HU" sz="2400" b="1" dirty="0">
                <a:latin typeface="Cambria" panose="02040503050406030204" pitchFamily="18" charset="0"/>
              </a:rPr>
              <a:t>ideális államforma az abszolút monarchia</a:t>
            </a:r>
            <a:r>
              <a:rPr lang="hu-HU" altLang="hu-HU" sz="2400" dirty="0">
                <a:latin typeface="Cambria" panose="02040503050406030204" pitchFamily="18" charset="0"/>
              </a:rPr>
              <a:t>, mert az ember 		önző („ember embernek farkasa”)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az állam védelmet nyújt a jogsérelmek, támadások ellen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089" y="3563813"/>
            <a:ext cx="2670386" cy="399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1" y="3779837"/>
            <a:ext cx="4423215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Államelméletek – 18/19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576940" cy="320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filozófiai gondolkodás és a hatalom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Locke</a:t>
            </a:r>
            <a:r>
              <a:rPr lang="hu-HU" altLang="hu-HU" sz="2400" dirty="0">
                <a:latin typeface="Cambria" panose="02040503050406030204" pitchFamily="18" charset="0"/>
              </a:rPr>
              <a:t> (1632–1704): az alkotmányos monarchia példaértékű; 	minden embernek vannak </a:t>
            </a:r>
            <a:r>
              <a:rPr lang="hu-HU" altLang="hu-HU" sz="2400" b="1" dirty="0">
                <a:latin typeface="Cambria" panose="02040503050406030204" pitchFamily="18" charset="0"/>
              </a:rPr>
              <a:t>természetes jogai</a:t>
            </a:r>
            <a:r>
              <a:rPr lang="hu-HU" altLang="hu-HU" sz="2400" dirty="0">
                <a:latin typeface="Cambria" panose="02040503050406030204" pitchFamily="18" charset="0"/>
              </a:rPr>
              <a:t> (veleszületett jogok)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ezek egy részéről lemond a társadalom működőképessége miatt 		= </a:t>
            </a:r>
            <a:r>
              <a:rPr lang="hu-HU" altLang="hu-HU" sz="2400" b="1" dirty="0">
                <a:latin typeface="Cambria" panose="02040503050406030204" pitchFamily="18" charset="0"/>
              </a:rPr>
              <a:t>társadalmi szerződés </a:t>
            </a:r>
            <a:r>
              <a:rPr lang="hu-HU" altLang="hu-HU" sz="2400" dirty="0">
                <a:latin typeface="Cambria" panose="02040503050406030204" pitchFamily="18" charset="0"/>
              </a:rPr>
              <a:t>(nem kötelező elfogadni – kivonulás)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az </a:t>
            </a:r>
            <a:r>
              <a:rPr lang="hu-HU" altLang="hu-HU" sz="2400" b="1" dirty="0">
                <a:latin typeface="Cambria" panose="02040503050406030204" pitchFamily="18" charset="0"/>
              </a:rPr>
              <a:t>állam feladata biztosítani az élethez, szabadsághoz, 				tulajdonhoz való jogot + polgárok ellenőrizhessék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	=&gt; ha az uralkodó nem tartja be a szerződést, akkor 				elmozdítható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641215" y="5868069"/>
            <a:ext cx="2584874" cy="168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altLang="hu-HU" b="1" dirty="0">
                <a:latin typeface="Cambria" panose="02040503050406030204" pitchFamily="18" charset="0"/>
              </a:rPr>
              <a:t>Locke és a </a:t>
            </a:r>
            <a:r>
              <a:rPr lang="hu-HU" altLang="hu-HU" b="1" i="1" dirty="0">
                <a:latin typeface="Cambria" panose="02040503050406030204" pitchFamily="18" charset="0"/>
              </a:rPr>
              <a:t>Leviatán</a:t>
            </a:r>
            <a:r>
              <a:rPr lang="hu-HU" altLang="hu-HU" b="1" dirty="0">
                <a:latin typeface="Cambria" panose="02040503050406030204" pitchFamily="18" charset="0"/>
              </a:rPr>
              <a:t> c. művének címlapja. A hatalom neve Leviatán, amit a király testesít meg, tagjai az alattvalók.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Mindennapi életfeltételek – 1/19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176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Jelentős változások az élet minden területén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n</a:t>
            </a:r>
            <a:r>
              <a:rPr lang="hu-HU" altLang="hu-HU" sz="2400" dirty="0">
                <a:latin typeface="Cambria" panose="02040503050406030204" pitchFamily="18" charset="0"/>
              </a:rPr>
              <a:t>em érződött azonnal (lassú hatások)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r</a:t>
            </a:r>
            <a:r>
              <a:rPr lang="hu-HU" altLang="hu-HU" sz="2400" dirty="0">
                <a:latin typeface="Cambria" panose="02040503050406030204" pitchFamily="18" charset="0"/>
              </a:rPr>
              <a:t>égi életvitel, járványok, háborúk, „kis jégkorszak” (XVI–XVII. sz.)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 pestis terjedését </a:t>
            </a:r>
            <a:r>
              <a:rPr lang="hu-HU" altLang="hu-HU" sz="2400" dirty="0" err="1">
                <a:latin typeface="Cambria" panose="02040503050406030204" pitchFamily="18" charset="0"/>
              </a:rPr>
              <a:t>vesztegzárakkal</a:t>
            </a:r>
            <a:r>
              <a:rPr lang="hu-HU" altLang="hu-HU" sz="2400" dirty="0">
                <a:latin typeface="Cambria" panose="02040503050406030204" pitchFamily="18" charset="0"/>
              </a:rPr>
              <a:t> előzték meg, a lepra eltűnt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 </a:t>
            </a:r>
            <a:r>
              <a:rPr lang="hu-HU" altLang="hu-HU" sz="2400" b="1" dirty="0">
                <a:latin typeface="Cambria" panose="02040503050406030204" pitchFamily="18" charset="0"/>
              </a:rPr>
              <a:t>himlő</a:t>
            </a:r>
            <a:r>
              <a:rPr lang="hu-HU" altLang="hu-HU" sz="2400" dirty="0">
                <a:latin typeface="Cambria" panose="02040503050406030204" pitchFamily="18" charset="0"/>
              </a:rPr>
              <a:t> terjedt el</a:t>
            </a:r>
          </a:p>
        </p:txBody>
      </p:sp>
      <p:pic>
        <p:nvPicPr>
          <p:cNvPr id="1026" name="Picture 2" descr="Képtalálat a következőre: „quarantine 1600s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08" y="2843733"/>
            <a:ext cx="8140517" cy="47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 a következőre: „plague quarantine 1600s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1685"/>
            <a:ext cx="2688432" cy="374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6154266"/>
            <a:ext cx="1940108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r>
              <a:rPr lang="hu-HU" altLang="hu-HU" b="1" dirty="0">
                <a:latin typeface="Cambria" panose="02040503050406030204" pitchFamily="18" charset="0"/>
              </a:rPr>
              <a:t>Pestis Angliában 1665-ben</a:t>
            </a:r>
          </a:p>
        </p:txBody>
      </p:sp>
      <p:pic>
        <p:nvPicPr>
          <p:cNvPr id="1030" name="Picture 6" descr="Képtalálat a következőre: „quarantine sign 1665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506" y="2186310"/>
            <a:ext cx="3737532" cy="302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Államelméletek – 19/19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576940" cy="215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Az ideális állam és társadalom elméleti koncepciói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utópiák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saját korukban megvalósíthatatlanok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- 1-1 kérdésre (látszólag) megtalálják a jó megoldást, de merev, 		embertelen, szabadságot korlátozó rendszereket alkottak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pl. Morus Tamás, Campanella, Francis Bacon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17410" name="Picture 2" descr="https://upload.wikimedia.org/wikipedia/commons/3/34/Utopi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9328">
            <a:off x="-944434" y="2860098"/>
            <a:ext cx="316835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Képtalálat a következőre: „campanella civitas solis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7463">
            <a:off x="1406987" y="2848049"/>
            <a:ext cx="3161127" cy="47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Képtalálat a következőre: „francis bacon new at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7561">
            <a:off x="3410415" y="2886327"/>
            <a:ext cx="2929115" cy="463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710" y="2800008"/>
            <a:ext cx="4489832" cy="478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Mindennapi életfeltételek – 2/19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255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Jelentős változások az élet minden területén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élelmiszer-termelés	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jórészt középkori módszerek (</a:t>
            </a:r>
            <a:r>
              <a:rPr lang="hu-HU" altLang="hu-HU" sz="2400" dirty="0" err="1">
                <a:latin typeface="Cambria" panose="02040503050406030204" pitchFamily="18" charset="0"/>
                <a:sym typeface="Wingdings" panose="05000000000000000000" pitchFamily="2" charset="2"/>
              </a:rPr>
              <a:t>nyomásos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 gazdálkodás)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alacsony termésátlag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főleg gabonaféléket ettek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nem tudják tartalékolni az ételt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gyakoriak az éhínségek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0" y="6174695"/>
            <a:ext cx="3413858" cy="120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altLang="hu-HU" b="1" dirty="0" err="1">
                <a:latin typeface="Cambria" panose="02040503050406030204" pitchFamily="18" charset="0"/>
              </a:rPr>
              <a:t>Annibale</a:t>
            </a:r>
            <a:r>
              <a:rPr lang="hu-HU" altLang="hu-HU" b="1" dirty="0">
                <a:latin typeface="Cambria" panose="02040503050406030204" pitchFamily="18" charset="0"/>
              </a:rPr>
              <a:t> </a:t>
            </a:r>
            <a:r>
              <a:rPr lang="hu-HU" altLang="hu-HU" b="1" dirty="0" err="1">
                <a:latin typeface="Cambria" panose="02040503050406030204" pitchFamily="18" charset="0"/>
              </a:rPr>
              <a:t>Carracci</a:t>
            </a:r>
            <a:r>
              <a:rPr lang="hu-HU" altLang="hu-HU" b="1" dirty="0">
                <a:latin typeface="Cambria" panose="02040503050406030204" pitchFamily="18" charset="0"/>
              </a:rPr>
              <a:t>: </a:t>
            </a:r>
            <a:r>
              <a:rPr lang="hu-HU" altLang="hu-HU" b="1" i="1" dirty="0">
                <a:latin typeface="Cambria" panose="02040503050406030204" pitchFamily="18" charset="0"/>
              </a:rPr>
              <a:t>Babevő</a:t>
            </a:r>
            <a:r>
              <a:rPr lang="hu-HU" altLang="hu-HU" b="1" dirty="0">
                <a:latin typeface="Cambria" panose="02040503050406030204" pitchFamily="18" charset="0"/>
              </a:rPr>
              <a:t> </a:t>
            </a:r>
            <a:endParaRPr lang="hu-HU" altLang="hu-HU" b="1" dirty="0">
              <a:latin typeface="Cambria" panose="02040503050406030204" pitchFamily="18" charset="0"/>
              <a:hlinkClick r:id="rId4"/>
            </a:endParaRPr>
          </a:p>
          <a:p>
            <a:pPr algn="r"/>
            <a:endParaRPr lang="hu-HU" altLang="hu-HU" b="1" dirty="0">
              <a:solidFill>
                <a:srgbClr val="FF0000"/>
              </a:solidFill>
              <a:highlight>
                <a:srgbClr val="800000"/>
              </a:highlight>
              <a:latin typeface="Cambria" panose="02040503050406030204" pitchFamily="18" charset="0"/>
              <a:hlinkClick r:id="rId4"/>
            </a:endParaRPr>
          </a:p>
          <a:p>
            <a:pPr algn="r"/>
            <a:r>
              <a:rPr lang="hu-HU" altLang="hu-HU" b="1" dirty="0">
                <a:solidFill>
                  <a:srgbClr val="FF0000"/>
                </a:solidFill>
                <a:highlight>
                  <a:srgbClr val="800000"/>
                </a:highlight>
                <a:latin typeface="Cambria" panose="02040503050406030204" pitchFamily="18" charset="0"/>
                <a:hlinkClick r:id="rId4"/>
              </a:rPr>
              <a:t>Éhínségek</a:t>
            </a:r>
            <a:r>
              <a:rPr lang="hu-HU" altLang="hu-HU" b="1" dirty="0">
                <a:latin typeface="Cambria" panose="02040503050406030204" pitchFamily="18" charset="0"/>
              </a:rPr>
              <a:t> Észak-Itáliában az 1590-es években</a:t>
            </a:r>
          </a:p>
        </p:txBody>
      </p:sp>
      <p:pic>
        <p:nvPicPr>
          <p:cNvPr id="2050" name="Picture 2" descr="Figure 2. The famine of the 1590s: geographic ext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466" y="3203773"/>
            <a:ext cx="6696744" cy="43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3/36/Annibale_Carracci_The_Beanea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83" y="3115113"/>
            <a:ext cx="3679068" cy="30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603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Mindennapi életfeltételek – 3/19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255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Jelentős változások az élet minden területén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tisztálkodás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nemi betegségek (szifilisz) elterjedt	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nyilvános fürdők bezárása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" y="7236221"/>
            <a:ext cx="10079038" cy="32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hu-HU" altLang="hu-HU" b="1" dirty="0">
                <a:latin typeface="Cambria" panose="02040503050406030204" pitchFamily="18" charset="0"/>
              </a:rPr>
              <a:t>A középkorban nem voltak ritkák a hasonló fürdők – Fürdő a XVI. Században – Köpölyözés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3" y="2131127"/>
            <a:ext cx="4741809" cy="5105093"/>
          </a:xfrm>
          <a:prstGeom prst="rect">
            <a:avLst/>
          </a:prstGeom>
        </p:spPr>
      </p:pic>
      <p:pic>
        <p:nvPicPr>
          <p:cNvPr id="3080" name="Picture 8" descr="Képtalálat a következőre: „Aldegrever bath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99" y="2131126"/>
            <a:ext cx="3871365" cy="510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éptalálat a következőre: „fürdő 16. század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38" y="647699"/>
            <a:ext cx="29337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57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Mindennapi életfeltételek – 4/19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255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Jelentős változások az élet minden területén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a higiénés viszonyok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öltözködés + illatszerek pótolták/leplezték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fürdőszobák hiányoztak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illemhelyek a mellékfolyosókon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csatornázás, szemétszállítás nem volt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" y="7236221"/>
            <a:ext cx="10079038" cy="32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altLang="hu-HU" b="1" dirty="0">
                <a:latin typeface="Cambria" panose="02040503050406030204" pitchFamily="18" charset="0"/>
              </a:rPr>
              <a:t>Utcaképek</a:t>
            </a:r>
          </a:p>
        </p:txBody>
      </p:sp>
      <p:pic>
        <p:nvPicPr>
          <p:cNvPr id="4098" name="Picture 2" descr="http://mult-kor.hu/image/gallery/1683/.630x1260/10490.jpg?lavid=23674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t="2407" r="19663" b="2407"/>
          <a:stretch/>
        </p:blipFill>
        <p:spPr bwMode="auto">
          <a:xfrm>
            <a:off x="622617" y="2785310"/>
            <a:ext cx="4536504" cy="44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janeaustensworld.files.wordpress.com/2011/07/london-shop-signs-london-at-nigh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6318" r="5268" b="8001"/>
          <a:stretch/>
        </p:blipFill>
        <p:spPr bwMode="auto">
          <a:xfrm>
            <a:off x="5770377" y="2757043"/>
            <a:ext cx="3513081" cy="447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636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3837"/>
            <a:ext cx="3917275" cy="2146320"/>
          </a:xfrm>
          <a:prstGeom prst="rect">
            <a:avLst/>
          </a:prstGeom>
        </p:spPr>
      </p:pic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Változások az életmódban – 5/19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306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Demográfiai jellemzők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kétféle modell a házasodásban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(Szentpétervár</a:t>
            </a:r>
            <a:r>
              <a:rPr lang="hu-HU" altLang="hu-HU" sz="2400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Trieszt-vonal)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nyugat: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átlagosan 24-26 évesen házasodtak a nők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kelet: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alacsonyabb életkorban házasodtak a nők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4-8 gyerek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magas volt a 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gyermekhalandóság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jellemző 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a korai halálozás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" y="6660157"/>
            <a:ext cx="3888183" cy="89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altLang="hu-HU" b="1" dirty="0">
                <a:latin typeface="Cambria" panose="02040503050406030204" pitchFamily="18" charset="0"/>
              </a:rPr>
              <a:t>Európa népességének alakulása</a:t>
            </a:r>
          </a:p>
          <a:p>
            <a:pPr algn="r"/>
            <a:endParaRPr lang="hu-HU" altLang="hu-HU" b="1" dirty="0">
              <a:latin typeface="Cambria" panose="02040503050406030204" pitchFamily="18" charset="0"/>
            </a:endParaRPr>
          </a:p>
          <a:p>
            <a:pPr algn="r"/>
            <a:r>
              <a:rPr lang="hu-HU" altLang="hu-HU" b="1" dirty="0">
                <a:latin typeface="Cambria" panose="02040503050406030204" pitchFamily="18" charset="0"/>
              </a:rPr>
              <a:t>Az ún. </a:t>
            </a:r>
            <a:r>
              <a:rPr lang="hu-HU" altLang="hu-HU" b="1" dirty="0">
                <a:highlight>
                  <a:srgbClr val="800000"/>
                </a:highlight>
                <a:latin typeface="Cambria" panose="02040503050406030204" pitchFamily="18" charset="0"/>
                <a:hlinkClick r:id="rId5"/>
              </a:rPr>
              <a:t>Hajnal-vonal</a:t>
            </a:r>
            <a:endParaRPr lang="hu-HU" altLang="hu-HU" b="1" dirty="0">
              <a:highlight>
                <a:srgbClr val="800000"/>
              </a:highlight>
              <a:latin typeface="Cambria" panose="02040503050406030204" pitchFamily="18" charset="0"/>
            </a:endParaRPr>
          </a:p>
        </p:txBody>
      </p:sp>
      <p:pic>
        <p:nvPicPr>
          <p:cNvPr id="5122" name="Picture 2" descr="https://upload.wikimedia.org/wikipedia/commons/thumb/0/0c/Hajnal_line.JPG/1024px-Hajnal_l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84" y="2386930"/>
            <a:ext cx="6192441" cy="515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34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312" y="2063469"/>
            <a:ext cx="3881149" cy="258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 descr="Képtalálat a következőre: „london fire 1666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214" y="3274551"/>
            <a:ext cx="6955526" cy="435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76" y="4498968"/>
            <a:ext cx="4824412" cy="38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Változások az életmódban – 6/19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190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Várostervezés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latin typeface="Cambria" panose="02040503050406030204" pitchFamily="18" charset="0"/>
              </a:rPr>
              <a:t> útburkolás (kővel)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kémények (nagyobb meleg + biztonság)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latin typeface="Cambria" panose="02040503050406030204" pitchFamily="18" charset="0"/>
              </a:rPr>
              <a:t> utcák szabályozása, régi városrészek elbontása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tűzvészek (pl. London, 1666)</a:t>
            </a:r>
          </a:p>
        </p:txBody>
      </p:sp>
    </p:spTree>
    <p:extLst>
      <p:ext uri="{BB962C8B-B14F-4D97-AF65-F5344CB8AC3E}">
        <p14:creationId xmlns:p14="http://schemas.microsoft.com/office/powerpoint/2010/main" val="15218413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Változások az életmódban – 7/19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t="2202" r="1231" b="1723"/>
          <a:stretch/>
        </p:blipFill>
        <p:spPr>
          <a:xfrm>
            <a:off x="617184" y="588877"/>
            <a:ext cx="8844670" cy="69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033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Változások az életmódban – 8/19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576940" cy="154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Életmód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polgári életforma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(XVII. sz. vége)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kőépületek; belső felosztás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berendezési tárgyak (szekrény, szőnyeg, tükör, festmény, falióra)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-144264" y="6896809"/>
            <a:ext cx="4176217" cy="63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hu-HU" b="1" dirty="0">
                <a:latin typeface="Cambria" panose="02040503050406030204" pitchFamily="18" charset="0"/>
              </a:rPr>
              <a:t>François </a:t>
            </a:r>
            <a:r>
              <a:rPr lang="hu-HU" b="1" dirty="0" err="1">
                <a:latin typeface="Cambria" panose="02040503050406030204" pitchFamily="18" charset="0"/>
              </a:rPr>
              <a:t>Boucher</a:t>
            </a:r>
            <a:r>
              <a:rPr lang="hu-HU" b="1" dirty="0">
                <a:latin typeface="Cambria" panose="02040503050406030204" pitchFamily="18" charset="0"/>
              </a:rPr>
              <a:t>: </a:t>
            </a:r>
            <a:r>
              <a:rPr lang="hu-HU" b="1" i="1" dirty="0">
                <a:latin typeface="Cambria" panose="02040503050406030204" pitchFamily="18" charset="0"/>
              </a:rPr>
              <a:t>A reggeli</a:t>
            </a:r>
          </a:p>
          <a:p>
            <a:pPr algn="r"/>
            <a:r>
              <a:rPr lang="hu-HU" b="1" dirty="0">
                <a:latin typeface="Cambria" panose="02040503050406030204" pitchFamily="18" charset="0"/>
              </a:rPr>
              <a:t>Jan Josef </a:t>
            </a:r>
            <a:r>
              <a:rPr lang="hu-HU" b="1" dirty="0" err="1">
                <a:latin typeface="Cambria" panose="02040503050406030204" pitchFamily="18" charset="0"/>
              </a:rPr>
              <a:t>Horemans</a:t>
            </a:r>
            <a:r>
              <a:rPr lang="hu-HU" b="1" dirty="0">
                <a:latin typeface="Cambria" panose="02040503050406030204" pitchFamily="18" charset="0"/>
              </a:rPr>
              <a:t>: </a:t>
            </a:r>
            <a:r>
              <a:rPr lang="hu-HU" b="1" i="1" dirty="0">
                <a:latin typeface="Cambria" panose="02040503050406030204" pitchFamily="18" charset="0"/>
              </a:rPr>
              <a:t>Teaidő</a:t>
            </a:r>
            <a:endParaRPr lang="hu-HU" altLang="hu-HU" b="1" dirty="0">
              <a:latin typeface="Cambria" panose="02040503050406030204" pitchFamily="18" charset="0"/>
            </a:endParaRPr>
          </a:p>
        </p:txBody>
      </p:sp>
      <p:pic>
        <p:nvPicPr>
          <p:cNvPr id="6146" name="Picture 2" descr="Képtalálat a következőre: „Jan Josef the Elder tea party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53" y="2287727"/>
            <a:ext cx="6048672" cy="52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Képtalálat a következőre: „english baroque decoration house painting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6" y="2287727"/>
            <a:ext cx="3740887" cy="460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8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34679</TotalTime>
  <Words>1219</Words>
  <Application>Microsoft Office PowerPoint</Application>
  <PresentationFormat>Egyéni</PresentationFormat>
  <Paragraphs>78</Paragraphs>
  <Slides>21</Slides>
  <Notes>21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Arial</vt:lpstr>
      <vt:lpstr>Cambria</vt:lpstr>
      <vt:lpstr>Times New Roman</vt:lpstr>
      <vt:lpstr>Wingdings</vt:lpstr>
      <vt:lpstr>Office-téma</vt:lpstr>
      <vt:lpstr>PowerPoint-bemutató</vt:lpstr>
      <vt:lpstr>Mindennapi életfeltételek – 1/19</vt:lpstr>
      <vt:lpstr>Mindennapi életfeltételek – 2/19</vt:lpstr>
      <vt:lpstr>Mindennapi életfeltételek – 3/19</vt:lpstr>
      <vt:lpstr>Mindennapi életfeltételek – 4/19</vt:lpstr>
      <vt:lpstr>Változások az életmódban – 5/19</vt:lpstr>
      <vt:lpstr>Változások az életmódban – 6/19</vt:lpstr>
      <vt:lpstr>Változások az életmódban – 7/19</vt:lpstr>
      <vt:lpstr>Változások az életmódban – 8/19</vt:lpstr>
      <vt:lpstr>Változások az életmódban – 9/19</vt:lpstr>
      <vt:lpstr>Változások az életmódban – 10/19</vt:lpstr>
      <vt:lpstr>Fordulat a tudományos gondolkodásban – 11/19</vt:lpstr>
      <vt:lpstr>Fordulat a tudományos gondolkodásban – 12/19</vt:lpstr>
      <vt:lpstr>Fordulat a tudományos gondolkodásban – 13/19</vt:lpstr>
      <vt:lpstr>Fordulat a tudományos gondolkodásban – 14/19</vt:lpstr>
      <vt:lpstr>Fordulat a tudományos gondolkodásban – 15/19</vt:lpstr>
      <vt:lpstr>Kitekintő: Államelméletek – 16/19</vt:lpstr>
      <vt:lpstr>Kitekintő: Államelméletek – 17/19</vt:lpstr>
      <vt:lpstr>Kitekintő: Államelméletek – 18/19</vt:lpstr>
      <vt:lpstr>Kitekintő: Államelméletek – 19/19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Fekete_Balint@sulid.hu</cp:lastModifiedBy>
  <cp:revision>29</cp:revision>
  <cp:lastPrinted>1601-01-01T00:00:00Z</cp:lastPrinted>
  <dcterms:created xsi:type="dcterms:W3CDTF">2011-10-24T07:01:07Z</dcterms:created>
  <dcterms:modified xsi:type="dcterms:W3CDTF">2020-10-30T16:19:02Z</dcterms:modified>
</cp:coreProperties>
</file>